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79" r:id="rId2"/>
    <p:sldId id="256" r:id="rId3"/>
    <p:sldId id="28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3" r:id="rId26"/>
    <p:sldId id="281" r:id="rId27"/>
    <p:sldId id="282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66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381000"/>
            <a:ext cx="6172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>
                <a:latin typeface="Book Antiqua" panose="02040602050305030304" pitchFamily="18" charset="0"/>
              </a:rPr>
              <a:t>RUNGTA COLLEGE OF DENTAL SCIENCES &amp; RESEARCH </a:t>
            </a:r>
            <a:r>
              <a:rPr lang="en-US" sz="3200" dirty="0" smtClean="0">
                <a:latin typeface="Book Antiqua" panose="02040602050305030304" pitchFamily="18" charset="0"/>
              </a:rPr>
              <a:t/>
            </a:r>
            <a:br>
              <a:rPr lang="en-US" sz="3200" dirty="0" smtClean="0">
                <a:latin typeface="Book Antiqua" panose="02040602050305030304" pitchFamily="18" charset="0"/>
              </a:rPr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743200" y="3200400"/>
            <a:ext cx="6172200" cy="1193322"/>
          </a:xfrm>
        </p:spPr>
        <p:txBody>
          <a:bodyPr>
            <a:noAutofit/>
          </a:bodyPr>
          <a:lstStyle/>
          <a:p>
            <a:r>
              <a:rPr lang="en-US" sz="2800" dirty="0" smtClean="0"/>
              <a:t>HEALING OF ORAL WOUNDS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0"/>
            <a:ext cx="1874520" cy="21145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0"/>
            <a:ext cx="3855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Book Antiqua" panose="02040602050305030304" pitchFamily="18" charset="0"/>
              </a:rPr>
              <a:t>TITLE OF THE TOPIC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257800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Book Antiqua" panose="02040602050305030304" pitchFamily="18" charset="0"/>
              </a:rPr>
              <a:t>DEPARTMENT OF ORAL PATHOLOGY &amp; MICROBIOLOGY   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219200"/>
            <a:ext cx="7543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Epithelial changes- basal layer proliferate  and    covers the wounds in 48 hours.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Organization – by third day fibroblast invades, by fifth day new collagen fibrils starts forming fourth week scar tissue forms and full </a:t>
            </a:r>
            <a:r>
              <a:rPr lang="en-US" sz="2800" dirty="0" err="1" smtClean="0"/>
              <a:t>epithelialization</a:t>
            </a:r>
            <a:r>
              <a:rPr lang="en-US" sz="2800" dirty="0" smtClean="0"/>
              <a:t> occurs.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Secondary healing- healing by granulation or healing of an open wound occurs when there is loss of tissue and the edges of the wound cannot be approximated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Wounds heals slowly , and forms scar.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143000"/>
            <a:ext cx="7696200" cy="5169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Occurs in open wounds with large tissue      defect, having extensive loss of cells and tissues and wounds which are not approximated by surgical sutures that are open.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Events in secondary healing-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Initial hemorrhage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Epithelial changes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Granulation tissue formation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Wound contracture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Healing of the extraction wounds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8077200" cy="48006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Immediate reaction following extraction- </a:t>
            </a:r>
          </a:p>
          <a:p>
            <a:pPr lvl="1"/>
            <a:r>
              <a:rPr lang="en-US" sz="3200" dirty="0" smtClean="0"/>
              <a:t>Bleeding and clot formation in the socket  RBCs </a:t>
            </a:r>
            <a:r>
              <a:rPr lang="en-US" sz="3200" dirty="0" err="1" smtClean="0"/>
              <a:t>enterapped</a:t>
            </a:r>
            <a:r>
              <a:rPr lang="en-US" sz="3200" dirty="0" smtClean="0"/>
              <a:t> in the fine fibrin meshwork ends of torn blood vessels becomes sealed off.</a:t>
            </a:r>
          </a:p>
          <a:p>
            <a:pPr lvl="1"/>
            <a:r>
              <a:rPr lang="en-US" sz="3200" dirty="0" smtClean="0"/>
              <a:t>First 24-48 hrs – </a:t>
            </a:r>
            <a:r>
              <a:rPr lang="en-US" sz="3200" dirty="0" err="1" smtClean="0"/>
              <a:t>vasodialatation</a:t>
            </a:r>
            <a:r>
              <a:rPr lang="en-US" sz="3200" dirty="0" smtClean="0"/>
              <a:t> and engorgement of BV , </a:t>
            </a:r>
            <a:r>
              <a:rPr lang="en-US" sz="3200" dirty="0" err="1" smtClean="0"/>
              <a:t>mobilisation</a:t>
            </a:r>
            <a:r>
              <a:rPr lang="en-US" sz="3200" dirty="0" smtClean="0"/>
              <a:t> of leukocytes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week wound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Proliferation of fibroblasts from connective tissue cells in the remnants of PDL into the clot around the entire periphery. </a:t>
            </a:r>
          </a:p>
          <a:p>
            <a:r>
              <a:rPr lang="en-US" dirty="0" smtClean="0"/>
              <a:t>Clot is gradually replace by granulation tissue. </a:t>
            </a:r>
          </a:p>
          <a:p>
            <a:r>
              <a:rPr lang="en-US" dirty="0" smtClean="0"/>
              <a:t>Epithelium shows evidence of proliferation at the periphery.</a:t>
            </a:r>
          </a:p>
          <a:p>
            <a:r>
              <a:rPr lang="en-US" dirty="0" smtClean="0"/>
              <a:t>Crest of alveolar bone shows beginning of </a:t>
            </a:r>
            <a:r>
              <a:rPr lang="en-US" dirty="0" err="1" smtClean="0"/>
              <a:t>osteoclastic</a:t>
            </a:r>
            <a:r>
              <a:rPr lang="en-US" dirty="0" smtClean="0"/>
              <a:t> activity.</a:t>
            </a:r>
          </a:p>
          <a:p>
            <a:r>
              <a:rPr lang="en-US" dirty="0" smtClean="0"/>
              <a:t>Endothelial cell proliferation PDL.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week wound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New delicate capillaries penetrated to the centre of the clot.</a:t>
            </a:r>
          </a:p>
          <a:p>
            <a:r>
              <a:rPr lang="en-US" dirty="0" smtClean="0"/>
              <a:t>The wall of socket appears frayed due to degeneration of PDL. </a:t>
            </a:r>
          </a:p>
          <a:p>
            <a:r>
              <a:rPr lang="en-US" dirty="0" err="1" smtClean="0"/>
              <a:t>Trabeculae</a:t>
            </a:r>
            <a:r>
              <a:rPr lang="en-US" dirty="0" smtClean="0"/>
              <a:t> of </a:t>
            </a:r>
            <a:r>
              <a:rPr lang="en-US" dirty="0" err="1" smtClean="0"/>
              <a:t>osteoid</a:t>
            </a:r>
            <a:r>
              <a:rPr lang="en-US" dirty="0" smtClean="0"/>
              <a:t> can be seen. </a:t>
            </a:r>
          </a:p>
          <a:p>
            <a:r>
              <a:rPr lang="en-US" dirty="0" smtClean="0"/>
              <a:t>Considerable epithelial proliferation over the surface of wound or completed if small socket is present.  </a:t>
            </a:r>
          </a:p>
          <a:p>
            <a:r>
              <a:rPr lang="en-US" dirty="0" smtClean="0"/>
              <a:t>Origin of alveolar socket shows prominent </a:t>
            </a:r>
            <a:r>
              <a:rPr lang="en-US" dirty="0" err="1" smtClean="0"/>
              <a:t>osteoclastic</a:t>
            </a:r>
            <a:r>
              <a:rPr lang="en-US" dirty="0" smtClean="0"/>
              <a:t> </a:t>
            </a:r>
            <a:r>
              <a:rPr lang="en-US" dirty="0" err="1" smtClean="0"/>
              <a:t>resorption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week wound-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790688" cy="4876800"/>
          </a:xfrm>
        </p:spPr>
        <p:txBody>
          <a:bodyPr/>
          <a:lstStyle/>
          <a:p>
            <a:r>
              <a:rPr lang="en-US" dirty="0" smtClean="0"/>
              <a:t>Clot is replaced almost completely by organized mature granulation tissue. </a:t>
            </a:r>
          </a:p>
          <a:p>
            <a:r>
              <a:rPr lang="en-US" dirty="0" smtClean="0"/>
              <a:t>Young </a:t>
            </a:r>
            <a:r>
              <a:rPr lang="en-US" dirty="0" err="1" smtClean="0"/>
              <a:t>trabecuale</a:t>
            </a:r>
            <a:r>
              <a:rPr lang="en-US" dirty="0" smtClean="0"/>
              <a:t> of </a:t>
            </a:r>
            <a:r>
              <a:rPr lang="en-US" dirty="0" err="1" smtClean="0"/>
              <a:t>osteoid</a:t>
            </a:r>
            <a:r>
              <a:rPr lang="en-US" dirty="0" smtClean="0"/>
              <a:t> tissue is forming around the entire periphery .</a:t>
            </a:r>
          </a:p>
          <a:p>
            <a:r>
              <a:rPr lang="en-US" dirty="0" smtClean="0"/>
              <a:t>Crest of alveolar bone rounded off by </a:t>
            </a:r>
            <a:r>
              <a:rPr lang="en-US" dirty="0" err="1" smtClean="0"/>
              <a:t>osteoclasts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Surface of wound becomes completely </a:t>
            </a:r>
            <a:r>
              <a:rPr lang="en-US" dirty="0" err="1" smtClean="0"/>
              <a:t>epithelized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 week wound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943088" cy="4419600"/>
          </a:xfrm>
        </p:spPr>
        <p:txBody>
          <a:bodyPr/>
          <a:lstStyle/>
          <a:p>
            <a:r>
              <a:rPr lang="en-US" sz="3600" dirty="0" smtClean="0"/>
              <a:t>Wound is in final stage of healing , there is continuous deposition and </a:t>
            </a:r>
            <a:r>
              <a:rPr lang="en-US" sz="3600" dirty="0" err="1" smtClean="0"/>
              <a:t>remodelling</a:t>
            </a:r>
            <a:r>
              <a:rPr lang="en-US" sz="3600" dirty="0" smtClean="0"/>
              <a:t> </a:t>
            </a:r>
            <a:r>
              <a:rPr lang="en-US" sz="3600" dirty="0" err="1" smtClean="0"/>
              <a:t>resorption</a:t>
            </a:r>
            <a:r>
              <a:rPr lang="en-US" sz="3600" dirty="0" smtClean="0"/>
              <a:t> of the bone filling the alveolar socket </a:t>
            </a:r>
            <a:r>
              <a:rPr lang="en-US" sz="3600" dirty="0" err="1" smtClean="0"/>
              <a:t>roentgenographic</a:t>
            </a:r>
            <a:r>
              <a:rPr lang="en-US" sz="3600" dirty="0" smtClean="0"/>
              <a:t> evidence of bone becomes prominent after 6th to 8th week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 of extraction wound healing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7790688" cy="4724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1. Dry socket-</a:t>
            </a:r>
          </a:p>
          <a:p>
            <a:r>
              <a:rPr lang="en-US" dirty="0" smtClean="0"/>
              <a:t>Most common complication </a:t>
            </a:r>
          </a:p>
          <a:p>
            <a:r>
              <a:rPr lang="en-US" dirty="0" smtClean="0"/>
              <a:t>It is focal </a:t>
            </a:r>
            <a:r>
              <a:rPr lang="en-US" dirty="0" err="1" smtClean="0"/>
              <a:t>osteomyelitis</a:t>
            </a:r>
            <a:r>
              <a:rPr lang="en-US" dirty="0" smtClean="0"/>
              <a:t> in which the blood clot disintegrate or lost, with production of a foul odor and severe pain but no suppuration </a:t>
            </a:r>
          </a:p>
          <a:p>
            <a:r>
              <a:rPr lang="en-US" dirty="0" smtClean="0"/>
              <a:t>Etiology- difficult or traumatic extractions, in which there is dislodgement of clot and subsequent infection of exposed bone  </a:t>
            </a:r>
          </a:p>
          <a:p>
            <a:r>
              <a:rPr lang="en-US" dirty="0" smtClean="0"/>
              <a:t>Clinical feature- </a:t>
            </a:r>
          </a:p>
          <a:p>
            <a:r>
              <a:rPr lang="en-US" dirty="0" smtClean="0"/>
              <a:t>Commonly occurs in lower premolars and molar sockets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447800"/>
            <a:ext cx="7924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Extremely painful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The expose bone is necrotic there may be    sequestration of fragments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Foul </a:t>
            </a:r>
            <a:r>
              <a:rPr lang="en-US" sz="3200" dirty="0" err="1" smtClean="0"/>
              <a:t>odour</a:t>
            </a:r>
            <a:r>
              <a:rPr lang="en-US" sz="3200" dirty="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Treatment- irritation of wound by isotonic saline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Packing the socket with </a:t>
            </a:r>
            <a:r>
              <a:rPr lang="en-US" sz="3200" dirty="0" err="1" smtClean="0"/>
              <a:t>obtundent</a:t>
            </a:r>
            <a:r>
              <a:rPr lang="en-US" sz="3200" dirty="0" smtClean="0"/>
              <a:t>  material like </a:t>
            </a:r>
            <a:r>
              <a:rPr lang="en-US" sz="3200" dirty="0" err="1" smtClean="0"/>
              <a:t>ZnOE</a:t>
            </a:r>
            <a:r>
              <a:rPr lang="en-US" sz="3200" dirty="0" smtClean="0"/>
              <a:t> paste on </a:t>
            </a:r>
            <a:r>
              <a:rPr lang="en-US" sz="3200" dirty="0" err="1" smtClean="0"/>
              <a:t>iodoform</a:t>
            </a:r>
            <a:r>
              <a:rPr lang="en-US" sz="3200" dirty="0" smtClean="0"/>
              <a:t> gauze</a:t>
            </a:r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Fibrous healing of extraction wound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790688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Uncommon complication</a:t>
            </a:r>
          </a:p>
          <a:p>
            <a:r>
              <a:rPr lang="en-US" dirty="0" smtClean="0"/>
              <a:t>Followed by difficult, complicated extraction</a:t>
            </a:r>
          </a:p>
          <a:p>
            <a:r>
              <a:rPr lang="en-US" dirty="0" smtClean="0"/>
              <a:t>Loss of both the lingual and labial or </a:t>
            </a:r>
            <a:r>
              <a:rPr lang="en-US" dirty="0" err="1" smtClean="0"/>
              <a:t>buccal</a:t>
            </a:r>
            <a:r>
              <a:rPr lang="en-US" dirty="0" smtClean="0"/>
              <a:t> pates of bones with loss of </a:t>
            </a:r>
            <a:r>
              <a:rPr lang="en-US" dirty="0" err="1" smtClean="0"/>
              <a:t>periosteum</a:t>
            </a:r>
            <a:r>
              <a:rPr lang="en-US" dirty="0" smtClean="0"/>
              <a:t> </a:t>
            </a:r>
          </a:p>
          <a:p>
            <a:r>
              <a:rPr lang="en-US" dirty="0" smtClean="0"/>
              <a:t>Clinical feature- asymptomatic</a:t>
            </a:r>
          </a:p>
          <a:p>
            <a:r>
              <a:rPr lang="en-US" dirty="0" smtClean="0"/>
              <a:t>Radiographic feature- well circumscribed radiolucent area in the site of a previous extraction wound </a:t>
            </a:r>
          </a:p>
          <a:p>
            <a:r>
              <a:rPr lang="en-US" dirty="0" smtClean="0"/>
              <a:t>Histological feature- dense bundles of collagen fibers with only occasional </a:t>
            </a:r>
            <a:r>
              <a:rPr lang="en-US" dirty="0" err="1" smtClean="0"/>
              <a:t>fibrocytes</a:t>
            </a:r>
            <a:r>
              <a:rPr lang="en-US" dirty="0" smtClean="0"/>
              <a:t> and few blood vessels </a:t>
            </a:r>
          </a:p>
          <a:p>
            <a:r>
              <a:rPr lang="en-US" dirty="0" smtClean="0"/>
              <a:t>Treatment- excision of the lesion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000"/>
            <a:ext cx="7406640" cy="1472184"/>
          </a:xfrm>
        </p:spPr>
        <p:txBody>
          <a:bodyPr/>
          <a:lstStyle/>
          <a:p>
            <a:r>
              <a:rPr lang="en-US" dirty="0" smtClean="0"/>
              <a:t>HEALING OF ORAL WOUNDS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4876800"/>
            <a:ext cx="3901440" cy="1773864"/>
          </a:xfrm>
        </p:spPr>
        <p:txBody>
          <a:bodyPr/>
          <a:lstStyle/>
          <a:p>
            <a:r>
              <a:rPr lang="en-US" dirty="0" smtClean="0"/>
              <a:t>GUIDED BY:-</a:t>
            </a:r>
          </a:p>
          <a:p>
            <a:r>
              <a:rPr lang="en-US" dirty="0" smtClean="0"/>
              <a:t>DR SIDDHARTH PUNDIR</a:t>
            </a:r>
          </a:p>
          <a:p>
            <a:r>
              <a:rPr lang="en-US" dirty="0" smtClean="0"/>
              <a:t>DR SUDHANSHU DIXIT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Healing of fracture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48006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Immediate effects of fracture- </a:t>
            </a:r>
          </a:p>
          <a:p>
            <a:pPr lvl="1"/>
            <a:r>
              <a:rPr lang="en-US" sz="3200" dirty="0" err="1" smtClean="0"/>
              <a:t>Haversian</a:t>
            </a:r>
            <a:r>
              <a:rPr lang="en-US" sz="3200" dirty="0" smtClean="0"/>
              <a:t> vessels of the bone, along with vessels of </a:t>
            </a:r>
            <a:r>
              <a:rPr lang="en-US" sz="3200" dirty="0" err="1" smtClean="0"/>
              <a:t>periosteum</a:t>
            </a:r>
            <a:r>
              <a:rPr lang="en-US" sz="3200" dirty="0" smtClean="0"/>
              <a:t> and marrow cavity are torn at fracture site </a:t>
            </a:r>
          </a:p>
          <a:p>
            <a:pPr lvl="1"/>
            <a:r>
              <a:rPr lang="en-US" sz="3200" dirty="0" smtClean="0"/>
              <a:t>Loss of local blood supply </a:t>
            </a:r>
          </a:p>
          <a:p>
            <a:pPr lvl="1"/>
            <a:r>
              <a:rPr lang="en-US" sz="3200" dirty="0" err="1" smtClean="0"/>
              <a:t>Osteocytes</a:t>
            </a:r>
            <a:r>
              <a:rPr lang="en-US" sz="3200" dirty="0" smtClean="0"/>
              <a:t> die due to loss of local blood supply </a:t>
            </a:r>
          </a:p>
          <a:p>
            <a:pPr lvl="1"/>
            <a:r>
              <a:rPr lang="en-US" sz="3200" dirty="0" smtClean="0"/>
              <a:t>There is death of bone, and bone marrow adjacent to the fracture line</a:t>
            </a:r>
            <a:endParaRPr lang="en-US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Procallus</a:t>
            </a:r>
            <a:r>
              <a:rPr lang="en-US" dirty="0" smtClean="0"/>
              <a:t>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943088" cy="4953000"/>
          </a:xfrm>
        </p:spPr>
        <p:txBody>
          <a:bodyPr/>
          <a:lstStyle/>
          <a:p>
            <a:r>
              <a:rPr lang="en-US" dirty="0" smtClean="0"/>
              <a:t>Hematoma formation </a:t>
            </a:r>
          </a:p>
          <a:p>
            <a:r>
              <a:rPr lang="en-US" dirty="0" smtClean="0"/>
              <a:t>Inflammatory changes </a:t>
            </a:r>
          </a:p>
          <a:p>
            <a:r>
              <a:rPr lang="en-US" dirty="0" smtClean="0"/>
              <a:t>Granulation tissue formation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   </a:t>
            </a:r>
            <a:r>
              <a:rPr lang="en-US" sz="3600" b="1" dirty="0" err="1" smtClean="0">
                <a:solidFill>
                  <a:schemeClr val="tx2"/>
                </a:solidFill>
              </a:rPr>
              <a:t>II.</a:t>
            </a:r>
            <a:r>
              <a:rPr lang="en-US" b="1" dirty="0" err="1" smtClean="0">
                <a:solidFill>
                  <a:schemeClr val="tx2"/>
                </a:solidFill>
              </a:rPr>
              <a:t>Callus</a:t>
            </a:r>
            <a:r>
              <a:rPr lang="en-US" b="1" dirty="0" smtClean="0">
                <a:solidFill>
                  <a:schemeClr val="tx2"/>
                </a:solidFill>
              </a:rPr>
              <a:t> formation- </a:t>
            </a:r>
          </a:p>
          <a:p>
            <a:r>
              <a:rPr lang="en-US" dirty="0" smtClean="0"/>
              <a:t>Callus is the structure which unites the fractured ends of bone, and it is composed of fibrous tissue, cartilage and bone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685800"/>
            <a:ext cx="7620000" cy="5410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800" dirty="0" smtClean="0"/>
              <a:t>External callus – new tissue which forms around   the outside of the two  fragments of bone 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Internal callus- new tissue arising from marrow cavity 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Periosteum</a:t>
            </a:r>
            <a:r>
              <a:rPr lang="en-US" sz="2800" dirty="0" smtClean="0"/>
              <a:t> is an important structure in callus formation, hence its preservation is essential</a:t>
            </a:r>
          </a:p>
          <a:p>
            <a:r>
              <a:rPr lang="en-US" sz="28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Inner layer of </a:t>
            </a:r>
            <a:r>
              <a:rPr lang="en-US" sz="2800" dirty="0" err="1" smtClean="0"/>
              <a:t>periosteum</a:t>
            </a:r>
            <a:r>
              <a:rPr lang="en-US" sz="2800" dirty="0" smtClean="0"/>
              <a:t> shows </a:t>
            </a:r>
            <a:r>
              <a:rPr lang="en-US" sz="2800" dirty="0" err="1" smtClean="0"/>
              <a:t>osteogenic</a:t>
            </a:r>
            <a:r>
              <a:rPr lang="en-US" sz="2800" dirty="0" smtClean="0"/>
              <a:t> activity and forms a collar of callus around or over the surface of the fracture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066800"/>
            <a:ext cx="7924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III</a:t>
            </a:r>
            <a:r>
              <a:rPr lang="en-US" sz="3200" dirty="0" smtClean="0">
                <a:solidFill>
                  <a:schemeClr val="tx2"/>
                </a:solidFill>
              </a:rPr>
              <a:t>. </a:t>
            </a:r>
            <a:r>
              <a:rPr lang="en-US" sz="3200" b="1" dirty="0" smtClean="0">
                <a:solidFill>
                  <a:schemeClr val="tx2"/>
                </a:solidFill>
              </a:rPr>
              <a:t>Osseous callus formation </a:t>
            </a:r>
          </a:p>
          <a:p>
            <a:endParaRPr lang="en-US" sz="3200" b="1" dirty="0" smtClean="0">
              <a:solidFill>
                <a:schemeClr val="tx2"/>
              </a:solidFill>
            </a:endParaRPr>
          </a:p>
          <a:p>
            <a:r>
              <a:rPr lang="en-US" sz="3200" b="1" dirty="0" smtClean="0">
                <a:solidFill>
                  <a:schemeClr val="tx2"/>
                </a:solidFill>
              </a:rPr>
              <a:t>IV.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chemeClr val="tx2"/>
                </a:solidFill>
              </a:rPr>
              <a:t>Remodelling</a:t>
            </a:r>
            <a:r>
              <a:rPr lang="en-US" sz="3200" b="1" dirty="0" smtClean="0">
                <a:solidFill>
                  <a:schemeClr val="tx2"/>
                </a:solidFill>
              </a:rPr>
              <a:t> </a:t>
            </a:r>
          </a:p>
          <a:p>
            <a:endParaRPr lang="en-US" sz="32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As there is over abundance of new bone to strengthen the healing site </a:t>
            </a:r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New bone frequently joined with fragment of dead bone which should be </a:t>
            </a:r>
            <a:r>
              <a:rPr lang="en-US" sz="3200" dirty="0" err="1" smtClean="0"/>
              <a:t>resorbed</a:t>
            </a:r>
            <a:r>
              <a:rPr lang="en-US" sz="3200" dirty="0" smtClean="0"/>
              <a:t> and replaced by mature bone</a:t>
            </a:r>
            <a:endParaRPr lang="en-US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 of fracture healing-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1. Nonunion- callus fails to meet and fuse or when </a:t>
            </a:r>
            <a:r>
              <a:rPr lang="en-US" dirty="0" err="1" smtClean="0"/>
              <a:t>endosteal</a:t>
            </a:r>
            <a:r>
              <a:rPr lang="en-US" dirty="0" smtClean="0"/>
              <a:t> formation of bone is inadequate  </a:t>
            </a:r>
          </a:p>
          <a:p>
            <a:r>
              <a:rPr lang="en-US" dirty="0" smtClean="0"/>
              <a:t>Commonly in elderly , where there is lack of </a:t>
            </a:r>
            <a:r>
              <a:rPr lang="en-US" dirty="0" err="1" smtClean="0"/>
              <a:t>osteogenic</a:t>
            </a:r>
            <a:r>
              <a:rPr lang="en-US" dirty="0" smtClean="0"/>
              <a:t> potential of cells </a:t>
            </a:r>
          </a:p>
          <a:p>
            <a:pPr>
              <a:buNone/>
            </a:pPr>
            <a:r>
              <a:rPr lang="en-US" dirty="0" smtClean="0"/>
              <a:t>2. Fibrous union </a:t>
            </a:r>
          </a:p>
          <a:p>
            <a:r>
              <a:rPr lang="en-US" dirty="0" smtClean="0"/>
              <a:t>Due to lack of </a:t>
            </a:r>
            <a:r>
              <a:rPr lang="en-US" dirty="0" err="1" smtClean="0"/>
              <a:t>immobilazation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Fractured fragments joints by fibrous tissue  </a:t>
            </a:r>
          </a:p>
          <a:p>
            <a:r>
              <a:rPr lang="en-US" dirty="0" smtClean="0"/>
              <a:t>There is failure of ossification </a:t>
            </a:r>
          </a:p>
          <a:p>
            <a:pPr>
              <a:buNone/>
            </a:pPr>
            <a:r>
              <a:rPr lang="en-US" dirty="0" smtClean="0"/>
              <a:t>3. Lack of calcification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Wound healing is a normal biological process in the human body is achieved through four precisely and highly programmed phases : </a:t>
            </a:r>
            <a:r>
              <a:rPr lang="en-US" dirty="0" err="1" smtClean="0"/>
              <a:t>hemostasis</a:t>
            </a:r>
            <a:r>
              <a:rPr lang="en-US" smtClean="0"/>
              <a:t>, inflammation,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FACTORS AFFECTING HEALING OF WOUNDS</a:t>
            </a:r>
          </a:p>
          <a:p>
            <a:r>
              <a:rPr lang="en-US" sz="2800" dirty="0" smtClean="0"/>
              <a:t>WRITE  A NOTE ON HEALING OF EXTRACTION  WOUND</a:t>
            </a:r>
          </a:p>
          <a:p>
            <a:r>
              <a:rPr lang="en-US" sz="2800" dirty="0" smtClean="0"/>
              <a:t>CONTAINDICATION OF FRACTURE HEALING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2795863-2509-495E-A4D3-2D1EB08AA32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7409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BOOK WITH EDITION AND PAGE NUMBERS </a:t>
            </a: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ARTICLE ARE TO BE MENTIONED IF NEEDED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SHAFER’S 9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LUCAS</a:t>
            </a:r>
          </a:p>
          <a:p>
            <a:r>
              <a:rPr lang="en-US" dirty="0" smtClean="0"/>
              <a:t>NEVILLE</a:t>
            </a:r>
          </a:p>
          <a:p>
            <a:r>
              <a:rPr lang="en-US" dirty="0" smtClean="0"/>
              <a:t>REGEZI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2795863-2509-495E-A4D3-2D1EB08AA32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6120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0" y="1295400"/>
            <a:ext cx="6553200" cy="399288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  <a:latin typeface="Bradley Hand ITC" pitchFamily="66" charset="0"/>
              </a:rPr>
              <a:t>THANK YOU</a:t>
            </a:r>
            <a:endParaRPr lang="en-US" sz="8000" b="1" dirty="0">
              <a:solidFill>
                <a:schemeClr val="accent1">
                  <a:lumMod val="75000"/>
                </a:schemeClr>
              </a:solidFill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3000" y="304800"/>
            <a:ext cx="6945086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72318145"/>
              </p:ext>
            </p:extLst>
          </p:nvPr>
        </p:nvGraphicFramePr>
        <p:xfrm>
          <a:off x="914400" y="1752600"/>
          <a:ext cx="7674428" cy="5239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="" xmlns:a16="http://schemas.microsoft.com/office/drawing/2014/main" val="946123654"/>
                    </a:ext>
                  </a:extLst>
                </a:gridCol>
                <a:gridCol w="3344427">
                  <a:extLst>
                    <a:ext uri="{9D8B030D-6E8A-4147-A177-3AD203B41FA5}">
                      <a16:colId xmlns="" xmlns:a16="http://schemas.microsoft.com/office/drawing/2014/main" val="2411658997"/>
                    </a:ext>
                  </a:extLst>
                </a:gridCol>
                <a:gridCol w="2304502">
                  <a:extLst>
                    <a:ext uri="{9D8B030D-6E8A-4147-A177-3AD203B41FA5}">
                      <a16:colId xmlns="" xmlns:a16="http://schemas.microsoft.com/office/drawing/2014/main" val="3411213719"/>
                    </a:ext>
                  </a:extLst>
                </a:gridCol>
              </a:tblGrid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Core areas*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r>
                        <a:rPr lang="en-US" baseline="0" dirty="0"/>
                        <a:t> **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 #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868424398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 smtClean="0"/>
                        <a:t>Factors</a:t>
                      </a:r>
                      <a:r>
                        <a:rPr lang="en-US" baseline="0" dirty="0" smtClean="0"/>
                        <a:t> affecting healing of oral wounds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5865725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835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Healing of biopsy wound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COGNITIVE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MUST KNOW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3599247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835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Healing of extraction wound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COGNITIVE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577297493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pPr marL="800100" lvl="1" indent="-3429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835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Complications in the healing of extraction wounds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COGNITIVE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 marL="68580" marR="68580"/>
                </a:tc>
              </a:tr>
              <a:tr h="454499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835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Healing of fracture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COGNITIVE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 marL="68580" marR="68580"/>
                </a:tc>
              </a:tr>
              <a:tr h="454499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835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Complications of fracture healing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COGNITIVE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MUST KNOW</a:t>
                      </a:r>
                      <a:endParaRPr lang="en-US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4717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14400" y="1981200"/>
            <a:ext cx="790312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B38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factors affecting the healing of 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800" dirty="0" smtClean="0">
                <a:solidFill>
                  <a:srgbClr val="3B383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B38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oral wounds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B38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2. Healing of biopsy wound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B38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3. Healing of extraction wound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B38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4. Complications in the healing of extraction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3B38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B38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wounds 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B38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5. Healing of fracture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B38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6. Complications of fracture healing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factors affecting the healing of oral wounds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905000"/>
            <a:ext cx="7498080" cy="4343400"/>
          </a:xfrm>
        </p:spPr>
        <p:txBody>
          <a:bodyPr>
            <a:normAutofit/>
          </a:bodyPr>
          <a:lstStyle/>
          <a:p>
            <a:pPr marL="596646" indent="-514350">
              <a:buNone/>
            </a:pPr>
            <a:r>
              <a:rPr lang="en-US" sz="2800" dirty="0" smtClean="0"/>
              <a:t>1.Location of wound</a:t>
            </a:r>
          </a:p>
          <a:p>
            <a:pPr marL="596646" indent="-514350">
              <a:buNone/>
            </a:pPr>
            <a:r>
              <a:rPr lang="en-US" sz="2800" dirty="0" smtClean="0"/>
              <a:t>    -Area with good vascular bed heal more rapidly </a:t>
            </a:r>
          </a:p>
          <a:p>
            <a:pPr marL="596646" indent="-514350">
              <a:buNone/>
            </a:pPr>
            <a:r>
              <a:rPr lang="en-US" sz="2800" dirty="0" smtClean="0"/>
              <a:t>    -</a:t>
            </a:r>
            <a:r>
              <a:rPr lang="en-US" sz="2800" dirty="0" err="1" smtClean="0"/>
              <a:t>Immobilisation</a:t>
            </a:r>
            <a:r>
              <a:rPr lang="en-US" sz="2800" dirty="0" smtClean="0"/>
              <a:t> also helps in rapid healing- Corner of mouth </a:t>
            </a:r>
          </a:p>
          <a:p>
            <a:pPr marL="596646" indent="-514350">
              <a:buNone/>
            </a:pPr>
            <a:r>
              <a:rPr lang="en-US" sz="2800" dirty="0" smtClean="0"/>
              <a:t> 2. Physical factors – </a:t>
            </a:r>
          </a:p>
          <a:p>
            <a:pPr marL="596646" indent="-514350">
              <a:buNone/>
            </a:pPr>
            <a:r>
              <a:rPr lang="en-US" sz="2800" dirty="0" smtClean="0"/>
              <a:t>     -Severe trauma to tissue slows healing </a:t>
            </a:r>
          </a:p>
          <a:p>
            <a:pPr marL="596646" indent="-514350">
              <a:buNone/>
            </a:pPr>
            <a:r>
              <a:rPr lang="en-US" sz="2800" dirty="0" smtClean="0"/>
              <a:t>     -Local temperature increases rate of healing through effect on circulation and cell multiplication.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286000" y="2274838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19200" y="1066800"/>
            <a:ext cx="7620000" cy="5181600"/>
          </a:xfrm>
        </p:spPr>
        <p:txBody>
          <a:bodyPr/>
          <a:lstStyle/>
          <a:p>
            <a:r>
              <a:rPr lang="en-US" dirty="0" smtClean="0"/>
              <a:t>Hyperthermia – healing accelerated </a:t>
            </a:r>
          </a:p>
          <a:p>
            <a:r>
              <a:rPr lang="en-US" dirty="0" smtClean="0"/>
              <a:t> Hypothermia-healing delays </a:t>
            </a:r>
          </a:p>
          <a:p>
            <a:r>
              <a:rPr lang="en-US" dirty="0" smtClean="0"/>
              <a:t>X-ray radiation- low doses stimulates high focal doses suppresses.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3.Circulatory factors- </a:t>
            </a:r>
          </a:p>
          <a:p>
            <a:r>
              <a:rPr lang="en-US" dirty="0" smtClean="0"/>
              <a:t> Anemia and dehydration reported to delay wound healing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066800"/>
            <a:ext cx="6934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4.Nutritional factors –</a:t>
            </a:r>
          </a:p>
          <a:p>
            <a:r>
              <a:rPr lang="en-US" sz="2800" dirty="0" smtClean="0"/>
              <a:t> -</a:t>
            </a:r>
            <a:r>
              <a:rPr lang="en-US" sz="2800" dirty="0" err="1" smtClean="0"/>
              <a:t>Hypoproteinemia</a:t>
            </a:r>
            <a:r>
              <a:rPr lang="en-US" sz="2800" dirty="0" smtClean="0"/>
              <a:t>- delays healing</a:t>
            </a:r>
          </a:p>
          <a:p>
            <a:r>
              <a:rPr lang="en-US" sz="2800" dirty="0" smtClean="0"/>
              <a:t> -Slows new fibroblasts proliferation and </a:t>
            </a:r>
          </a:p>
          <a:p>
            <a:r>
              <a:rPr lang="en-US" sz="2800" dirty="0" smtClean="0"/>
              <a:t>     multiplication in the wounds</a:t>
            </a:r>
          </a:p>
          <a:p>
            <a:pPr>
              <a:buFontTx/>
              <a:buChar char="-"/>
            </a:pPr>
            <a:r>
              <a:rPr lang="en-US" sz="2800" dirty="0" smtClean="0"/>
              <a:t>Scurvy- delays healing </a:t>
            </a:r>
          </a:p>
          <a:p>
            <a:r>
              <a:rPr lang="en-US" sz="2800" dirty="0" smtClean="0"/>
              <a:t>-Interruption in regulation of collagen formation of normal intercellular ground substance of the connective tissue and interruption in formation of    </a:t>
            </a:r>
            <a:r>
              <a:rPr lang="en-US" sz="2800" dirty="0" err="1" smtClean="0"/>
              <a:t>mucopolysaccharides</a:t>
            </a:r>
            <a:r>
              <a:rPr lang="en-US" sz="2800" dirty="0" smtClean="0"/>
              <a:t>  A and D- retards healing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838200"/>
            <a:ext cx="7391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5.Age of the patients- wounds in younger persons heals rapidly than elderly persons</a:t>
            </a:r>
          </a:p>
          <a:p>
            <a:r>
              <a:rPr lang="en-US" sz="2400" dirty="0" smtClean="0"/>
              <a:t>  </a:t>
            </a:r>
          </a:p>
          <a:p>
            <a:r>
              <a:rPr lang="en-US" sz="2400" dirty="0" smtClean="0"/>
              <a:t>6. Infection-wounds which are completely protected from bacterial infection heal considerably more slowly than wounds which are exposed to bacteria or other mild physical infection.  </a:t>
            </a:r>
          </a:p>
          <a:p>
            <a:endParaRPr lang="en-US" sz="2400" dirty="0" smtClean="0"/>
          </a:p>
          <a:p>
            <a:r>
              <a:rPr lang="en-US" sz="2400" dirty="0" smtClean="0"/>
              <a:t>7. Hormonal factors- </a:t>
            </a:r>
            <a:r>
              <a:rPr lang="en-US" sz="2400" dirty="0" err="1" smtClean="0"/>
              <a:t>adenocorticotropic</a:t>
            </a:r>
            <a:r>
              <a:rPr lang="en-US" sz="2400" dirty="0" smtClean="0"/>
              <a:t> hormone and cortisone – shows slow healing 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Growth of granulation tissue was inhibited by depression of inflammatory reaction –inhibition of proliferation of new fibroblast ,endothelial sprouts 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Diabetes mellitus- slows healing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Healing of biopsy wound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47800"/>
            <a:ext cx="7638288" cy="4724400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 smtClean="0"/>
              <a:t>Primary healing- healing which occurs after excision of a    small piece of a tissue with close apposition of the edges of the wound </a:t>
            </a:r>
          </a:p>
          <a:p>
            <a:r>
              <a:rPr lang="en-US" sz="5100" dirty="0" smtClean="0"/>
              <a:t>Wound heals rapidly </a:t>
            </a:r>
          </a:p>
          <a:p>
            <a:r>
              <a:rPr lang="en-US" sz="5100" dirty="0" smtClean="0"/>
              <a:t>Occurs in clean and infected, surgical incised, without much loss of cells and tissue and in which edges of wound are approximated by surgical sutures. </a:t>
            </a:r>
          </a:p>
          <a:p>
            <a:r>
              <a:rPr lang="en-US" sz="5100" dirty="0" smtClean="0"/>
              <a:t>Events in primary healing-</a:t>
            </a:r>
          </a:p>
          <a:p>
            <a:r>
              <a:rPr lang="en-US" sz="5100" dirty="0" smtClean="0"/>
              <a:t>Initial hemorrhage – immediately bleeding which then clots </a:t>
            </a:r>
          </a:p>
          <a:p>
            <a:r>
              <a:rPr lang="en-US" sz="5100" dirty="0" smtClean="0"/>
              <a:t>Acute inflammation response- within 24 hours appearance of polymorphs, which then is replace by macrophages by the third day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91</TotalTime>
  <Words>1298</Words>
  <Application>Microsoft Office PowerPoint</Application>
  <PresentationFormat>On-screen Show (4:3)</PresentationFormat>
  <Paragraphs>177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Solstice</vt:lpstr>
      <vt:lpstr>RUNGTA COLLEGE OF DENTAL SCIENCES &amp; RESEARCH  </vt:lpstr>
      <vt:lpstr>HEALING OF ORAL WOUNDS</vt:lpstr>
      <vt:lpstr>Specific learning Objectives </vt:lpstr>
      <vt:lpstr>CONTENTS</vt:lpstr>
      <vt:lpstr>General factors affecting the healing of oral wounds</vt:lpstr>
      <vt:lpstr>Slide 6</vt:lpstr>
      <vt:lpstr>Slide 7</vt:lpstr>
      <vt:lpstr>Slide 8</vt:lpstr>
      <vt:lpstr>Healing of biopsy wound</vt:lpstr>
      <vt:lpstr>Slide 10</vt:lpstr>
      <vt:lpstr>Slide 11</vt:lpstr>
      <vt:lpstr>Healing of the extraction wounds</vt:lpstr>
      <vt:lpstr>First week wound</vt:lpstr>
      <vt:lpstr>Second week wound</vt:lpstr>
      <vt:lpstr>Third week wound-</vt:lpstr>
      <vt:lpstr>Fourth week wound</vt:lpstr>
      <vt:lpstr>Complications of extraction wound healing</vt:lpstr>
      <vt:lpstr>Slide 18</vt:lpstr>
      <vt:lpstr>Fibrous healing of extraction wound</vt:lpstr>
      <vt:lpstr>Healing of fracture</vt:lpstr>
      <vt:lpstr>1. Procallus formation</vt:lpstr>
      <vt:lpstr>Slide 22</vt:lpstr>
      <vt:lpstr>Slide 23</vt:lpstr>
      <vt:lpstr>Complications of fracture healing-</vt:lpstr>
      <vt:lpstr>Take home message</vt:lpstr>
      <vt:lpstr>Question &amp; Answer Session</vt:lpstr>
      <vt:lpstr>REFERENCES  NAME OF THE BOOK WITH EDITION AND PAGE NUMBERS   ARTICLE ARE TO BE MENTIONED IF NEEDED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HEALING OF ORAL WOUNDS</dc:title>
  <dc:creator>OP</dc:creator>
  <cp:lastModifiedBy>OP</cp:lastModifiedBy>
  <cp:revision>31</cp:revision>
  <dcterms:created xsi:type="dcterms:W3CDTF">2006-08-16T00:00:00Z</dcterms:created>
  <dcterms:modified xsi:type="dcterms:W3CDTF">2023-03-04T05:12:45Z</dcterms:modified>
</cp:coreProperties>
</file>